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35"/>
  </p:notesMasterIdLst>
  <p:sldIdLst>
    <p:sldId id="256" r:id="rId2"/>
    <p:sldId id="413" r:id="rId3"/>
    <p:sldId id="393" r:id="rId4"/>
    <p:sldId id="394" r:id="rId5"/>
    <p:sldId id="395" r:id="rId6"/>
    <p:sldId id="396" r:id="rId7"/>
    <p:sldId id="376" r:id="rId8"/>
    <p:sldId id="384" r:id="rId9"/>
    <p:sldId id="385" r:id="rId10"/>
    <p:sldId id="386" r:id="rId11"/>
    <p:sldId id="397" r:id="rId12"/>
    <p:sldId id="398" r:id="rId13"/>
    <p:sldId id="399" r:id="rId14"/>
    <p:sldId id="400" r:id="rId15"/>
    <p:sldId id="401" r:id="rId16"/>
    <p:sldId id="402" r:id="rId17"/>
    <p:sldId id="387" r:id="rId18"/>
    <p:sldId id="388" r:id="rId19"/>
    <p:sldId id="389" r:id="rId20"/>
    <p:sldId id="403" r:id="rId21"/>
    <p:sldId id="390" r:id="rId22"/>
    <p:sldId id="391" r:id="rId23"/>
    <p:sldId id="392" r:id="rId24"/>
    <p:sldId id="404" r:id="rId25"/>
    <p:sldId id="405" r:id="rId26"/>
    <p:sldId id="406" r:id="rId27"/>
    <p:sldId id="407" r:id="rId28"/>
    <p:sldId id="408" r:id="rId29"/>
    <p:sldId id="409" r:id="rId30"/>
    <p:sldId id="410" r:id="rId31"/>
    <p:sldId id="411" r:id="rId32"/>
    <p:sldId id="412" r:id="rId33"/>
    <p:sldId id="31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2"/>
    <p:restoredTop sz="94530"/>
  </p:normalViewPr>
  <p:slideViewPr>
    <p:cSldViewPr snapToGrid="0" snapToObjects="1">
      <p:cViewPr varScale="1">
        <p:scale>
          <a:sx n="106" d="100"/>
          <a:sy n="106" d="100"/>
        </p:scale>
        <p:origin x="43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8ED46-B1DB-BF4A-860A-39B9CE5FB603}" type="datetimeFigureOut">
              <a:rPr lang="en-US" smtClean="0"/>
              <a:t>8/6/17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9C875-9C01-EA48-BC0D-B95A6BF26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2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8/6/17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11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tutorial/" TargetMode="External"/><Relationship Id="rId4" Type="http://schemas.openxmlformats.org/officeDocument/2006/relationships/hyperlink" Target="http://shiny.rstudio.com/images/shiny-cheatsheet.pdf" TargetMode="External"/><Relationship Id="rId5" Type="http://schemas.openxmlformats.org/officeDocument/2006/relationships/hyperlink" Target="http://shiny.rstudio.com/articles/" TargetMode="External"/><Relationship Id="rId6" Type="http://schemas.openxmlformats.org/officeDocument/2006/relationships/hyperlink" Target="http://rmarkdown.rstudio.com/authoring_shiny.html" TargetMode="External"/><Relationship Id="rId7" Type="http://schemas.openxmlformats.org/officeDocument/2006/relationships/hyperlink" Target="http://www.shinyapps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67856"/>
            <a:ext cx="10058400" cy="1057256"/>
          </a:xfrm>
        </p:spPr>
        <p:txBody>
          <a:bodyPr/>
          <a:lstStyle/>
          <a:p>
            <a:pPr algn="l"/>
            <a:r>
              <a:rPr lang="en-US" sz="4800" dirty="0" smtClean="0"/>
              <a:t>Introduction to Shiny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DSLA Course</a:t>
            </a:r>
          </a:p>
          <a:p>
            <a:r>
              <a:rPr lang="en-US" dirty="0" smtClean="0"/>
              <a:t>Rohit Padebettu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1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Powerful Examples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" y="0"/>
            <a:ext cx="11634952" cy="637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1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Powerful Examples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8" y="0"/>
            <a:ext cx="11543424" cy="632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3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Powerful Examples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2" y="0"/>
            <a:ext cx="11482377" cy="624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1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Powerful Examples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10" y="0"/>
            <a:ext cx="11601932" cy="631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2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Powerful Examples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8" y="0"/>
            <a:ext cx="11423694" cy="633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8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Powerful Examples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8" y="0"/>
            <a:ext cx="11433199" cy="634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1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Powerful Examples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5" y="0"/>
            <a:ext cx="11571888" cy="637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Shiny?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176" y="2173710"/>
            <a:ext cx="7772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1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Shiny?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776" y="2104672"/>
            <a:ext cx="75438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Create App: </a:t>
            </a:r>
            <a:r>
              <a:rPr lang="en-US" sz="4000" dirty="0" smtClean="0">
                <a:latin typeface="American Typewriter" charset="0"/>
                <a:ea typeface="American Typewriter" charset="0"/>
                <a:cs typeface="American Typewriter" charset="0"/>
              </a:rPr>
              <a:t>Method 1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2260819"/>
            <a:ext cx="6883400" cy="3187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ight Brace 4"/>
          <p:cNvSpPr/>
          <p:nvPr/>
        </p:nvSpPr>
        <p:spPr>
          <a:xfrm>
            <a:off x="8497614" y="2260819"/>
            <a:ext cx="898634" cy="31877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585434" y="2900855"/>
            <a:ext cx="2191407" cy="2065283"/>
          </a:xfrm>
          <a:prstGeom prst="roundRect">
            <a:avLst/>
          </a:prstGeom>
          <a:solidFill>
            <a:srgbClr val="FFFF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All the components in one file</a:t>
            </a:r>
          </a:p>
          <a:p>
            <a:pPr algn="ctr"/>
            <a:endParaRPr lang="en-US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“</a:t>
            </a:r>
            <a:r>
              <a:rPr lang="en-US" sz="2400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app.R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”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15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225" y="2375535"/>
            <a:ext cx="1146630" cy="1124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247" y="3480099"/>
            <a:ext cx="887704" cy="8944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352" y="4377661"/>
            <a:ext cx="1103502" cy="6491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352" y="5143586"/>
            <a:ext cx="1220008" cy="696376"/>
          </a:xfrm>
          <a:prstGeom prst="rect">
            <a:avLst/>
          </a:prstGeom>
        </p:spPr>
      </p:pic>
      <p:sp>
        <p:nvSpPr>
          <p:cNvPr id="12" name="Right Brace 11"/>
          <p:cNvSpPr/>
          <p:nvPr/>
        </p:nvSpPr>
        <p:spPr>
          <a:xfrm rot="16200000">
            <a:off x="2937040" y="1824847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87359" y="1718808"/>
            <a:ext cx="154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</a:rPr>
              <a:t>examples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61246" y="3005031"/>
            <a:ext cx="1262655" cy="1915198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7430" y="3777656"/>
            <a:ext cx="89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</a:t>
            </a:r>
            <a:endParaRPr lang="en-US" sz="2800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570395" y="2557760"/>
            <a:ext cx="1070311" cy="75694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570395" y="4920229"/>
            <a:ext cx="928762" cy="48351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63300" y="2762688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3810853" y="3603573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3817574" y="4368449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r>
              <a:rPr lang="en-US" baseline="-25000" dirty="0"/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10854" y="5243608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r>
              <a:rPr lang="en-US" baseline="-25000" dirty="0" smtClean="0"/>
              <a:t>5</a:t>
            </a:r>
            <a:endParaRPr lang="en-US" baseline="-25000" dirty="0"/>
          </a:p>
        </p:txBody>
      </p:sp>
      <p:sp>
        <p:nvSpPr>
          <p:cNvPr id="27" name="Right Brace 26"/>
          <p:cNvSpPr/>
          <p:nvPr/>
        </p:nvSpPr>
        <p:spPr>
          <a:xfrm>
            <a:off x="5754421" y="2210881"/>
            <a:ext cx="860778" cy="3681279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352015" y="3637847"/>
            <a:ext cx="168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Labeled</a:t>
            </a:r>
          </a:p>
          <a:p>
            <a:pPr algn="ctr"/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7315375" y="3346673"/>
            <a:ext cx="1518033" cy="135466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585314" y="3742072"/>
            <a:ext cx="99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dirty="0" smtClean="0"/>
              <a:t>odel</a:t>
            </a:r>
            <a:endParaRPr lang="en-US" sz="2400" dirty="0"/>
          </a:p>
        </p:txBody>
      </p:sp>
      <p:sp>
        <p:nvSpPr>
          <p:cNvPr id="31" name="Right Arrow 30"/>
          <p:cNvSpPr/>
          <p:nvPr/>
        </p:nvSpPr>
        <p:spPr>
          <a:xfrm>
            <a:off x="6645005" y="3766187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96466" y="3314700"/>
            <a:ext cx="1066619" cy="1605529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2737" y="5032778"/>
            <a:ext cx="1103305" cy="1226752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9587389" y="3480099"/>
            <a:ext cx="1804512" cy="897562"/>
          </a:xfrm>
          <a:prstGeom prst="rect">
            <a:avLst/>
          </a:prstGeom>
          <a:noFill/>
          <a:ln w="38100" cmpd="sng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772806" y="5326674"/>
            <a:ext cx="201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New Unlabeled Data</a:t>
            </a:r>
            <a:endParaRPr lang="en-US" sz="2000" dirty="0"/>
          </a:p>
        </p:txBody>
      </p:sp>
      <p:sp>
        <p:nvSpPr>
          <p:cNvPr id="43" name="Right Arrow 42"/>
          <p:cNvSpPr/>
          <p:nvPr/>
        </p:nvSpPr>
        <p:spPr>
          <a:xfrm rot="16200000">
            <a:off x="7875909" y="4806797"/>
            <a:ext cx="379668" cy="277694"/>
          </a:xfrm>
          <a:prstGeom prst="rightArrow">
            <a:avLst/>
          </a:prstGeom>
          <a:solidFill>
            <a:schemeClr val="tx1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8907009" y="3730211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8807899" y="5326674"/>
            <a:ext cx="2014991" cy="673100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728201" y="3707212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Predicted Label 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45531" y="3777656"/>
            <a:ext cx="895097" cy="600005"/>
          </a:xfrm>
          <a:prstGeom prst="roundRect">
            <a:avLst/>
          </a:prstGeom>
          <a:solidFill>
            <a:srgbClr val="92D050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3" idx="2"/>
          </p:cNvCxnSpPr>
          <p:nvPr/>
        </p:nvCxnSpPr>
        <p:spPr>
          <a:xfrm flipV="1">
            <a:off x="954770" y="4377661"/>
            <a:ext cx="38310" cy="100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287237" y="5383185"/>
            <a:ext cx="1835264" cy="651375"/>
          </a:xfrm>
          <a:prstGeom prst="roundRect">
            <a:avLst/>
          </a:prstGeom>
          <a:solidFill>
            <a:srgbClr val="FFC00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How do we access it?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25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/>
      <p:bldP spid="31" grpId="0" animBg="1"/>
      <p:bldP spid="41" grpId="0" animBg="1"/>
      <p:bldP spid="42" grpId="0"/>
      <p:bldP spid="43" grpId="0" animBg="1"/>
      <p:bldP spid="44" grpId="0" animBg="1"/>
      <p:bldP spid="45" grpId="0" animBg="1"/>
      <p:bldP spid="46" grpId="0"/>
      <p:bldP spid="3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pple Chancery" charset="0"/>
                <a:ea typeface="Apple Chancery" charset="0"/>
                <a:cs typeface="Apple Chancery" charset="0"/>
              </a:rPr>
              <a:t>Create App: </a:t>
            </a:r>
            <a:r>
              <a:rPr lang="en-US" sz="4000" dirty="0">
                <a:latin typeface="American Typewriter" charset="0"/>
                <a:ea typeface="American Typewriter" charset="0"/>
                <a:cs typeface="American Typewriter" charset="0"/>
              </a:rPr>
              <a:t>Method </a:t>
            </a:r>
            <a:r>
              <a:rPr lang="en-US" sz="4000" dirty="0" smtClean="0">
                <a:latin typeface="American Typewriter" charset="0"/>
                <a:ea typeface="American Typewriter" charset="0"/>
                <a:cs typeface="American Typewriter" charset="0"/>
              </a:rPr>
              <a:t>2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8889942" y="2370560"/>
            <a:ext cx="898634" cy="31877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8" y="1919032"/>
            <a:ext cx="8305800" cy="38227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9895811" y="3310759"/>
            <a:ext cx="2191407" cy="1213944"/>
          </a:xfrm>
          <a:prstGeom prst="roundRect">
            <a:avLst/>
          </a:prstGeom>
          <a:solidFill>
            <a:srgbClr val="FFFF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Two files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“</a:t>
            </a:r>
            <a:r>
              <a:rPr lang="en-US" b="1" dirty="0" err="1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ui.R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” &amp; “</a:t>
            </a:r>
            <a:r>
              <a:rPr lang="en-US" b="1" dirty="0" err="1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server.R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” in same directory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459310" y="5059496"/>
            <a:ext cx="2562801" cy="11319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Good for complex apps</a:t>
            </a:r>
          </a:p>
          <a:p>
            <a:pPr algn="ctr"/>
            <a:endParaRPr lang="en-US" sz="1600" dirty="0" smtClean="0">
              <a:solidFill>
                <a:schemeClr val="tx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Separates View &amp; Logic</a:t>
            </a:r>
            <a:endParaRPr lang="en-US" sz="1600" dirty="0">
              <a:solidFill>
                <a:schemeClr val="tx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82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75804" y="259184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Create App: </a:t>
            </a:r>
            <a:r>
              <a:rPr lang="en-US" sz="4000" dirty="0" smtClean="0">
                <a:latin typeface="American Typewriter" charset="0"/>
                <a:ea typeface="American Typewriter" charset="0"/>
                <a:cs typeface="American Typewriter" charset="0"/>
              </a:rPr>
              <a:t>Method 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26" y="2138417"/>
            <a:ext cx="6718300" cy="3022600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8236928" y="2491013"/>
            <a:ext cx="898634" cy="31877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242797" y="3431212"/>
            <a:ext cx="2191407" cy="1213944"/>
          </a:xfrm>
          <a:prstGeom prst="roundRect">
            <a:avLst/>
          </a:prstGeom>
          <a:solidFill>
            <a:srgbClr val="FFFF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Generates the template for you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9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Elements to UI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0" y="2784122"/>
            <a:ext cx="8229600" cy="2628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79227" y="1919032"/>
            <a:ext cx="6509349" cy="729575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</a:t>
            </a:r>
            <a:r>
              <a:rPr lang="en-US" sz="1600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dd any HTML element</a:t>
            </a:r>
            <a:endParaRPr lang="en-US" sz="1600" dirty="0">
              <a:solidFill>
                <a:schemeClr val="tx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57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layout in UI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401" y="2432261"/>
            <a:ext cx="8509000" cy="375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94993" y="1835844"/>
            <a:ext cx="6320162" cy="481688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This is a </a:t>
            </a:r>
            <a:r>
              <a:rPr lang="en-US" sz="2000" b="1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sidebarLayout()</a:t>
            </a:r>
            <a:endParaRPr lang="en-US" sz="2000" b="1" dirty="0">
              <a:solidFill>
                <a:schemeClr val="tx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8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 &amp; Outputs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14" y="1919032"/>
            <a:ext cx="4546600" cy="41831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779211" y="2107384"/>
            <a:ext cx="4020168" cy="840768"/>
          </a:xfrm>
          <a:prstGeom prst="round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Interactivity needs Inputs &amp; Outputs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64152" y="3663918"/>
            <a:ext cx="3850286" cy="973063"/>
          </a:xfrm>
          <a:prstGeom prst="roundRect">
            <a:avLst/>
          </a:prstGeom>
          <a:solidFill>
            <a:srgbClr val="FFC000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Inputs</a:t>
            </a:r>
            <a:r>
              <a:rPr lang="en-US" b="1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endParaRPr lang="en-US" b="1" dirty="0" smtClean="0">
              <a:solidFill>
                <a:srgbClr val="FFC00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User can play with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864152" y="4864315"/>
            <a:ext cx="3850286" cy="973063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  <a:latin typeface="Apple Chancery" charset="0"/>
                <a:ea typeface="Apple Chancery" charset="0"/>
                <a:cs typeface="Apple Chancery" charset="0"/>
              </a:rPr>
              <a:t>Outputs</a:t>
            </a:r>
          </a:p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Users can observe and often depend on inputs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81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945" y="1816084"/>
            <a:ext cx="9179735" cy="32414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76" y="4908391"/>
            <a:ext cx="7315200" cy="133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6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69" y="1919032"/>
            <a:ext cx="7677807" cy="434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462" y="1919032"/>
            <a:ext cx="9124390" cy="380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433145"/>
            <a:ext cx="4889500" cy="259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861" y="3035974"/>
            <a:ext cx="5627644" cy="158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3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351" y="2669189"/>
            <a:ext cx="6938160" cy="28014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2585351" y="1835843"/>
            <a:ext cx="7029804" cy="670873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Server </a:t>
            </a:r>
            <a:r>
              <a:rPr lang="en-US" sz="2000" b="1" dirty="0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is the logic </a:t>
            </a:r>
            <a:r>
              <a:rPr lang="en-US" sz="2000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which transforms Inputs into Outputs</a:t>
            </a:r>
            <a:endParaRPr lang="en-US" sz="2000" b="1" dirty="0">
              <a:solidFill>
                <a:schemeClr val="tx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258910" y="3883135"/>
            <a:ext cx="1734207" cy="488731"/>
          </a:xfrm>
          <a:prstGeom prst="roundRect">
            <a:avLst/>
          </a:prstGeom>
          <a:solidFill>
            <a:srgbClr val="92D05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368566" y="3365476"/>
            <a:ext cx="2543503" cy="607434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448097" y="3365476"/>
            <a:ext cx="2128344" cy="481310"/>
          </a:xfrm>
          <a:prstGeom prst="roundRect">
            <a:avLst>
              <a:gd name="adj" fmla="val 50000"/>
            </a:avLst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0717" y="2853557"/>
            <a:ext cx="2112580" cy="923330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Saves</a:t>
            </a:r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 the object into output UI element </a:t>
            </a:r>
            <a:r>
              <a:rPr lang="en-US" b="1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“</a:t>
            </a:r>
            <a:r>
              <a:rPr lang="en-US" b="1" dirty="0" err="1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myplot</a:t>
            </a:r>
            <a:r>
              <a:rPr lang="en-US" b="1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”</a:t>
            </a:r>
            <a:endParaRPr lang="en-US" b="1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75565" y="2927171"/>
            <a:ext cx="2112580" cy="923330"/>
          </a:xfrm>
          <a:prstGeom prst="rect">
            <a:avLst/>
          </a:prstGeom>
          <a:solidFill>
            <a:srgbClr val="92D050">
              <a:alpha val="22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Gets</a:t>
            </a:r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 the value from input UI element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“</a:t>
            </a:r>
            <a:r>
              <a:rPr lang="en-US" b="1" dirty="0" err="1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num</a:t>
            </a:r>
            <a:r>
              <a:rPr lang="en-US" b="1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”</a:t>
            </a:r>
            <a:endParaRPr lang="en-US" b="1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cxnSp>
        <p:nvCxnSpPr>
          <p:cNvPr id="18" name="Straight Arrow Connector 17"/>
          <p:cNvCxnSpPr>
            <a:stCxn id="9" idx="3"/>
          </p:cNvCxnSpPr>
          <p:nvPr/>
        </p:nvCxnSpPr>
        <p:spPr>
          <a:xfrm>
            <a:off x="2333297" y="3315222"/>
            <a:ext cx="1035269" cy="290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</p:cNvCxnSpPr>
          <p:nvPr/>
        </p:nvCxnSpPr>
        <p:spPr>
          <a:xfrm flipH="1">
            <a:off x="7993117" y="3388836"/>
            <a:ext cx="1782448" cy="73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333297" y="5743432"/>
            <a:ext cx="7190214" cy="369332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Apple Chancery" charset="0"/>
                <a:ea typeface="Apple Chancery" charset="0"/>
                <a:cs typeface="Apple Chancery" charset="0"/>
              </a:rPr>
              <a:t>r</a:t>
            </a:r>
            <a:r>
              <a:rPr lang="en-US" b="1" dirty="0" smtClean="0">
                <a:solidFill>
                  <a:srgbClr val="00B050"/>
                </a:solidFill>
                <a:latin typeface="Apple Chancery" charset="0"/>
                <a:ea typeface="Apple Chancery" charset="0"/>
                <a:cs typeface="Apple Chancery" charset="0"/>
              </a:rPr>
              <a:t>ender*() </a:t>
            </a:r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function </a:t>
            </a:r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builds</a:t>
            </a:r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 the reactive output to display on UI</a:t>
            </a:r>
            <a:endParaRPr lang="en-US" b="1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cxnSp>
        <p:nvCxnSpPr>
          <p:cNvPr id="26" name="Straight Arrow Connector 25"/>
          <p:cNvCxnSpPr>
            <a:stCxn id="25" idx="0"/>
          </p:cNvCxnSpPr>
          <p:nvPr/>
        </p:nvCxnSpPr>
        <p:spPr>
          <a:xfrm flipV="1">
            <a:off x="5928404" y="3669193"/>
            <a:ext cx="1008424" cy="207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12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14" grpId="0" animBg="1"/>
      <p:bldP spid="15" grpId="0" animBg="1"/>
      <p:bldP spid="9" grpId="1" animBg="1"/>
      <p:bldP spid="16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101600" dir="13500000">
                    <a:prstClr val="black">
                      <a:alpha val="50000"/>
                    </a:prstClr>
                  </a:innerShdw>
                </a:effectLst>
              </a:rPr>
              <a:t>Target Skill # 5</a:t>
            </a:r>
            <a:endParaRPr lang="en-US" b="1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>
                <a:innerShdw blurRad="63500" dist="1016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29347" y="2000528"/>
            <a:ext cx="6190543" cy="747131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Persuasive Communication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229" y="3010828"/>
            <a:ext cx="4360780" cy="327400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84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42" y="3096510"/>
            <a:ext cx="4927600" cy="262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3633851"/>
            <a:ext cx="5308600" cy="133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70654" y="1919032"/>
            <a:ext cx="7029804" cy="670873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Render Functions build reactive output to display in UI</a:t>
            </a:r>
            <a:endParaRPr lang="en-US" sz="2000" b="1" dirty="0">
              <a:solidFill>
                <a:schemeClr val="tx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6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</a:t>
            </a:r>
            <a:r>
              <a:rPr lang="mr-IN" dirty="0" smtClean="0"/>
              <a:t>–</a:t>
            </a:r>
            <a:r>
              <a:rPr lang="en-US" dirty="0" smtClean="0"/>
              <a:t> Lots more to explore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7" name="Shape 525"/>
          <p:cNvSpPr txBox="1">
            <a:spLocks/>
          </p:cNvSpPr>
          <p:nvPr/>
        </p:nvSpPr>
        <p:spPr>
          <a:xfrm>
            <a:off x="709448" y="2049517"/>
            <a:ext cx="10878207" cy="3578773"/>
          </a:xfrm>
          <a:prstGeom prst="rect">
            <a:avLst/>
          </a:prstGeom>
          <a:solidFill>
            <a:srgbClr val="FFC000">
              <a:alpha val="14000"/>
            </a:srgbClr>
          </a:solidFill>
          <a:ln>
            <a:solidFill>
              <a:schemeClr val="accent1"/>
            </a:solidFill>
          </a:ln>
        </p:spPr>
        <p:txBody>
          <a:bodyPr vert="horz" lIns="91425" tIns="91425" rIns="91425" bIns="91425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-GB" dirty="0" smtClean="0">
                <a:latin typeface="American Typewriter" charset="0"/>
                <a:ea typeface="American Typewriter" charset="0"/>
                <a:cs typeface="American Typewriter" charset="0"/>
              </a:rPr>
              <a:t>Shiny official tutorial </a:t>
            </a:r>
            <a:r>
              <a:rPr lang="en-GB" u="sng" dirty="0" smtClean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  <a:hlinkClick r:id="rId3"/>
              </a:rPr>
              <a:t>http://shiny.rstudio.com/tutorial</a:t>
            </a:r>
          </a:p>
          <a:p>
            <a:pPr marL="45720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 smtClean="0">
                <a:latin typeface="American Typewriter" charset="0"/>
                <a:ea typeface="American Typewriter" charset="0"/>
                <a:cs typeface="American Typewriter" charset="0"/>
              </a:rPr>
              <a:t>Shiny </a:t>
            </a:r>
            <a:r>
              <a:rPr lang="en-GB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cheatsheet</a:t>
            </a:r>
            <a:r>
              <a:rPr lang="en-GB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GB" u="sng" dirty="0" smtClean="0">
                <a:solidFill>
                  <a:srgbClr val="1155CC"/>
                </a:solidFill>
                <a:latin typeface="American Typewriter" charset="0"/>
                <a:ea typeface="American Typewriter" charset="0"/>
                <a:cs typeface="American Typewriter" charset="0"/>
                <a:hlinkClick r:id="rId4"/>
              </a:rPr>
              <a:t>http://shiny.rstudio.com/images/shiny-cheatsheet.pdf</a:t>
            </a:r>
          </a:p>
          <a:p>
            <a:pPr marL="45720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-GB" dirty="0" smtClean="0">
                <a:latin typeface="American Typewriter" charset="0"/>
                <a:ea typeface="American Typewriter" charset="0"/>
                <a:cs typeface="American Typewriter" charset="0"/>
              </a:rPr>
              <a:t>Lots of short useful topics </a:t>
            </a:r>
            <a:r>
              <a:rPr lang="en-GB" u="sng" dirty="0" smtClean="0">
                <a:solidFill>
                  <a:srgbClr val="1155CC"/>
                </a:solidFill>
                <a:latin typeface="American Typewriter" charset="0"/>
                <a:ea typeface="American Typewriter" charset="0"/>
                <a:cs typeface="American Typewriter" charset="0"/>
                <a:hlinkClick r:id="rId5"/>
              </a:rPr>
              <a:t>http://shiny.rstudio.com/articles</a:t>
            </a:r>
          </a:p>
          <a:p>
            <a:pPr marL="45720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-GB" dirty="0" smtClean="0">
                <a:solidFill>
                  <a:schemeClr val="dk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Shiny in </a:t>
            </a:r>
            <a:r>
              <a:rPr lang="en-GB" dirty="0" err="1" smtClean="0">
                <a:solidFill>
                  <a:schemeClr val="dk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Rmarkdown</a:t>
            </a:r>
            <a:r>
              <a:rPr lang="en-GB" dirty="0" smtClean="0">
                <a:solidFill>
                  <a:schemeClr val="dk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GB" sz="1800" u="sng" dirty="0" smtClean="0">
                <a:solidFill>
                  <a:srgbClr val="1155CC"/>
                </a:solidFill>
                <a:latin typeface="American Typewriter" charset="0"/>
                <a:ea typeface="American Typewriter" charset="0"/>
                <a:cs typeface="American Typewriter" charset="0"/>
                <a:hlinkClick r:id="rId6"/>
              </a:rPr>
              <a:t>http://rmarkdown.rstudio.com/authoring_shiny.html</a:t>
            </a:r>
          </a:p>
          <a:p>
            <a:pPr marL="45720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-GB" dirty="0" smtClean="0">
                <a:solidFill>
                  <a:schemeClr val="dk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Publish your app free with </a:t>
            </a:r>
            <a:r>
              <a:rPr lang="en-GB" dirty="0" err="1" smtClean="0">
                <a:solidFill>
                  <a:schemeClr val="dk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RStudio</a:t>
            </a:r>
            <a:r>
              <a:rPr lang="en-GB" dirty="0" smtClean="0">
                <a:solidFill>
                  <a:schemeClr val="dk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GB" u="sng" dirty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  <a:hlinkClick r:id="rId7"/>
              </a:rPr>
              <a:t>http://</a:t>
            </a:r>
            <a:r>
              <a:rPr lang="en-GB" u="sng" dirty="0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  <a:hlinkClick r:id="rId7"/>
              </a:rPr>
              <a:t>www.shinyapps.io</a:t>
            </a:r>
            <a:endParaRPr lang="en-GB" u="sng" dirty="0" smtClean="0">
              <a:solidFill>
                <a:schemeClr val="bg2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45720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-GB" dirty="0" smtClean="0">
                <a:solidFill>
                  <a:schemeClr val="dk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Explore and learn from other Apps </a:t>
            </a:r>
            <a:r>
              <a:rPr lang="en-GB" u="sng" dirty="0">
                <a:solidFill>
                  <a:srgbClr val="FFC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https://</a:t>
            </a:r>
            <a:r>
              <a:rPr lang="en-GB" u="sng" dirty="0" err="1">
                <a:solidFill>
                  <a:srgbClr val="FFC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www.rstudio.com</a:t>
            </a:r>
            <a:r>
              <a:rPr lang="en-GB" u="sng" dirty="0">
                <a:solidFill>
                  <a:srgbClr val="FFC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/products/shiny/shiny-user-showcase/</a:t>
            </a:r>
            <a:endParaRPr lang="en-GB" u="sng" dirty="0">
              <a:solidFill>
                <a:srgbClr val="FFC000"/>
              </a:solidFill>
              <a:latin typeface="American Typewriter" charset="0"/>
              <a:ea typeface="American Typewriter" charset="0"/>
              <a:cs typeface="American Typewriter" charset="0"/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210070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32075" y="2967335"/>
            <a:ext cx="3927871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Flights Demo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483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51403" y="2967335"/>
            <a:ext cx="3689215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Lunch Break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191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101600" dir="13500000">
                    <a:prstClr val="black">
                      <a:alpha val="50000"/>
                    </a:prstClr>
                  </a:innerShdw>
                </a:effectLst>
              </a:rPr>
              <a:t>Target Skill # 6</a:t>
            </a:r>
            <a:endParaRPr lang="en-US" b="1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>
                <a:innerShdw blurRad="63500" dist="1016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95896" y="1919032"/>
            <a:ext cx="6302055" cy="1125251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Translation</a:t>
            </a:r>
          </a:p>
          <a:p>
            <a:pPr marL="0" indent="0" algn="ctr">
              <a:buNone/>
            </a:pP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Analytics to Business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28" y="3526015"/>
            <a:ext cx="7073590" cy="249656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77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101600" dir="13500000">
                    <a:prstClr val="black">
                      <a:alpha val="50000"/>
                    </a:prstClr>
                  </a:innerShdw>
                </a:effectLst>
              </a:rPr>
              <a:t>Target Skill # 7</a:t>
            </a:r>
            <a:endParaRPr lang="en-US" b="1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>
                <a:innerShdw blurRad="63500" dist="1016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620537" y="2141035"/>
            <a:ext cx="6880302" cy="780586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smtClean="0">
                <a:latin typeface="Apple Chancery" charset="0"/>
                <a:ea typeface="Apple Chancery" charset="0"/>
                <a:cs typeface="Apple Chancery" charset="0"/>
              </a:rPr>
              <a:t>Selling your Ideas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33" y="3130443"/>
            <a:ext cx="2194596" cy="2910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537" y="3284057"/>
            <a:ext cx="3124200" cy="2603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85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094471" y="5475244"/>
            <a:ext cx="4302076" cy="72483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smtClean="0">
                <a:latin typeface="Apple Chancery" charset="0"/>
                <a:ea typeface="Apple Chancery" charset="0"/>
                <a:cs typeface="Apple Chancery" charset="0"/>
              </a:rPr>
              <a:t>Selling your Ideas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T</a:t>
            </a:r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arget Skills</a:t>
            </a:r>
            <a:endParaRPr lang="en-US" b="1" dirty="0">
              <a:solidFill>
                <a:srgbClr val="0070C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094471" y="4152300"/>
            <a:ext cx="4302076" cy="1161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2800" smtClean="0">
                <a:latin typeface="Apple Chancery" charset="0"/>
                <a:ea typeface="Apple Chancery" charset="0"/>
                <a:cs typeface="Apple Chancery" charset="0"/>
              </a:rPr>
              <a:t>Translation</a:t>
            </a:r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en-US" sz="2800" smtClean="0">
                <a:latin typeface="Apple Chancery" charset="0"/>
                <a:ea typeface="Apple Chancery" charset="0"/>
                <a:cs typeface="Apple Chancery" charset="0"/>
              </a:rPr>
              <a:t>Analytics to Business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094471" y="3228833"/>
            <a:ext cx="4302076" cy="7382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2800" smtClean="0">
                <a:latin typeface="Apple Chancery" charset="0"/>
                <a:ea typeface="Apple Chancery" charset="0"/>
                <a:cs typeface="Apple Chancery" charset="0"/>
              </a:rPr>
              <a:t>Persuasive Communication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094471" y="2197218"/>
            <a:ext cx="4302076" cy="76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2800" smtClean="0">
                <a:latin typeface="Apple Chancery" charset="0"/>
                <a:ea typeface="Apple Chancery" charset="0"/>
                <a:cs typeface="Apple Chancery" charset="0"/>
              </a:rPr>
              <a:t>Iterative Problem Solving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34175" y="5458518"/>
            <a:ext cx="4754880" cy="7582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Effective Collaboration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34175" y="3218243"/>
            <a:ext cx="4754880" cy="20116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Creative Problem Solving</a:t>
            </a:r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&amp;</a:t>
            </a:r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Divergent Thinking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34175" y="2221323"/>
            <a:ext cx="4754880" cy="8185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Conceptualization</a:t>
            </a: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2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12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62" y="2508819"/>
            <a:ext cx="7330966" cy="3790064"/>
          </a:xfrm>
        </p:spPr>
      </p:pic>
      <p:sp>
        <p:nvSpPr>
          <p:cNvPr id="5" name="Rounded Rectangle 4"/>
          <p:cNvSpPr/>
          <p:nvPr/>
        </p:nvSpPr>
        <p:spPr>
          <a:xfrm>
            <a:off x="8781393" y="2254469"/>
            <a:ext cx="3011214" cy="3752193"/>
          </a:xfrm>
          <a:prstGeom prst="round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Data Visualization </a:t>
            </a:r>
            <a:r>
              <a:rPr lang="en-US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is basically </a:t>
            </a:r>
            <a:r>
              <a:rPr lang="en-US" sz="24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the </a:t>
            </a:r>
            <a:endParaRPr lang="en-US" sz="2400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key deliverable</a:t>
            </a:r>
          </a:p>
          <a:p>
            <a:pPr algn="ctr"/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It allows </a:t>
            </a: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business people to understand data scientists’ work AND what their final recommendations are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77462" y="1828196"/>
            <a:ext cx="7330966" cy="589787"/>
          </a:xfrm>
          <a:prstGeom prst="rect">
            <a:avLst/>
          </a:prstGeom>
          <a:solidFill>
            <a:schemeClr val="accent1">
              <a:lumMod val="40000"/>
              <a:lumOff val="60000"/>
              <a:alpha val="54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2400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It is super-duper important !</a:t>
            </a:r>
            <a:endParaRPr lang="en-US" sz="2400" dirty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2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Product - Dashboards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32842"/>
            <a:ext cx="6971424" cy="366442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77462" y="1828196"/>
            <a:ext cx="7330966" cy="589787"/>
          </a:xfrm>
          <a:prstGeom prst="rect">
            <a:avLst/>
          </a:prstGeom>
          <a:solidFill>
            <a:schemeClr val="accent1">
              <a:lumMod val="40000"/>
              <a:lumOff val="60000"/>
              <a:alpha val="54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2400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It is the </a:t>
            </a:r>
            <a:r>
              <a:rPr lang="en-US" sz="2400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only thing more important </a:t>
            </a:r>
            <a:r>
              <a:rPr lang="en-US" sz="2400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than Data Visualization</a:t>
            </a:r>
            <a:endParaRPr lang="en-US" sz="2400" dirty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08429" y="2254469"/>
            <a:ext cx="3389586" cy="3752193"/>
          </a:xfrm>
          <a:prstGeom prst="round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Dashboards</a:t>
            </a:r>
            <a:r>
              <a:rPr lang="en-US" sz="2400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are</a:t>
            </a: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Extreme Data Visualization</a:t>
            </a:r>
          </a:p>
          <a:p>
            <a:pPr algn="ctr"/>
            <a:endParaRPr lang="en-US" sz="2400" b="1" dirty="0">
              <a:solidFill>
                <a:srgbClr val="0070C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They </a:t>
            </a: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allow 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business </a:t>
            </a: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people to understand 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AND play with data to extract information they need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4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Shiny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25928"/>
            <a:ext cx="6915368" cy="434528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308429" y="2254469"/>
            <a:ext cx="3389586" cy="3752193"/>
          </a:xfrm>
          <a:prstGeom prst="round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Interactive Web Application Framework for R</a:t>
            </a:r>
          </a:p>
          <a:p>
            <a:pPr algn="ctr"/>
            <a:endParaRPr lang="en-US" sz="2400" b="1" dirty="0">
              <a:solidFill>
                <a:srgbClr val="0070C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 fontAlgn="base"/>
            <a:r>
              <a:rPr lang="en-US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Expects no knowledge of web technologies like HTML, CSS, or JavaScript </a:t>
            </a:r>
            <a:endParaRPr lang="en-US" dirty="0" smtClean="0">
              <a:solidFill>
                <a:srgbClr val="0070C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 fontAlgn="base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(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but you can leverage them, if you know them)</a:t>
            </a:r>
          </a:p>
        </p:txBody>
      </p:sp>
    </p:spTree>
    <p:extLst>
      <p:ext uri="{BB962C8B-B14F-4D97-AF65-F5344CB8AC3E}">
        <p14:creationId xmlns:p14="http://schemas.microsoft.com/office/powerpoint/2010/main" val="33213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6979</TotalTime>
  <Words>421</Words>
  <Application>Microsoft Macintosh PowerPoint</Application>
  <PresentationFormat>Widescreen</PresentationFormat>
  <Paragraphs>135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American Typewriter</vt:lpstr>
      <vt:lpstr>Apple Chancery</vt:lpstr>
      <vt:lpstr>Calibri</vt:lpstr>
      <vt:lpstr>Calibri Light</vt:lpstr>
      <vt:lpstr>Mangal</vt:lpstr>
      <vt:lpstr>Retrospect</vt:lpstr>
      <vt:lpstr>Introduction to Shiny</vt:lpstr>
      <vt:lpstr>Machine Learning</vt:lpstr>
      <vt:lpstr>Target Skill # 5</vt:lpstr>
      <vt:lpstr>Target Skill # 6</vt:lpstr>
      <vt:lpstr>Target Skill # 7</vt:lpstr>
      <vt:lpstr>Target Skills</vt:lpstr>
      <vt:lpstr>Data Visualization</vt:lpstr>
      <vt:lpstr>Data Product - Dashboards</vt:lpstr>
      <vt:lpstr>Enter Shiny</vt:lpstr>
      <vt:lpstr>Powerful Examples</vt:lpstr>
      <vt:lpstr>Powerful Examples</vt:lpstr>
      <vt:lpstr>Powerful Examples</vt:lpstr>
      <vt:lpstr>Powerful Examples</vt:lpstr>
      <vt:lpstr>Powerful Examples</vt:lpstr>
      <vt:lpstr>Powerful Examples</vt:lpstr>
      <vt:lpstr>Powerful Examples</vt:lpstr>
      <vt:lpstr>What is Shiny?</vt:lpstr>
      <vt:lpstr>What is Shiny?</vt:lpstr>
      <vt:lpstr>Create App: Method 1</vt:lpstr>
      <vt:lpstr>Create App: Method 2</vt:lpstr>
      <vt:lpstr>PowerPoint Presentation</vt:lpstr>
      <vt:lpstr>Adding Elements to UI</vt:lpstr>
      <vt:lpstr>Using a layout in UI</vt:lpstr>
      <vt:lpstr>Inputs &amp; Outputs</vt:lpstr>
      <vt:lpstr>Inputs</vt:lpstr>
      <vt:lpstr>Inputs</vt:lpstr>
      <vt:lpstr>Outputs</vt:lpstr>
      <vt:lpstr>Outputs</vt:lpstr>
      <vt:lpstr>Server</vt:lpstr>
      <vt:lpstr>Render</vt:lpstr>
      <vt:lpstr>Shiny – Lots more to explore</vt:lpstr>
      <vt:lpstr>Shiny</vt:lpstr>
      <vt:lpstr>Shiny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Rohit Padebettu</dc:creator>
  <cp:lastModifiedBy>Rohit Padebettu</cp:lastModifiedBy>
  <cp:revision>174</cp:revision>
  <dcterms:created xsi:type="dcterms:W3CDTF">2017-05-14T13:41:10Z</dcterms:created>
  <dcterms:modified xsi:type="dcterms:W3CDTF">2017-08-06T12:54:50Z</dcterms:modified>
</cp:coreProperties>
</file>